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9" r:id="rId22"/>
    <p:sldId id="278" r:id="rId23"/>
    <p:sldId id="280" r:id="rId24"/>
    <p:sldId id="281" r:id="rId25"/>
    <p:sldId id="25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.Mitchell" initials="S" lastIdx="2" clrIdx="0">
    <p:extLst/>
  </p:cmAuthor>
  <p:cmAuthor id="2" name="GB" initials="GB" lastIdx="3" clrIdx="1">
    <p:extLst>
      <p:ext uri="{19B8F6BF-5375-455C-9EA6-DF929625EA0E}">
        <p15:presenceInfo xmlns:p15="http://schemas.microsoft.com/office/powerpoint/2012/main" userId="G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1F3E"/>
    <a:srgbClr val="C6203E"/>
    <a:srgbClr val="9F9F9F"/>
    <a:srgbClr val="008FBE"/>
    <a:srgbClr val="80BF00"/>
    <a:srgbClr val="0091BA"/>
    <a:srgbClr val="18222E"/>
    <a:srgbClr val="45B9C7"/>
    <a:srgbClr val="FFC4BD"/>
    <a:srgbClr val="C6A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168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0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14:27:01.693" idx="3">
    <p:pos x="10" y="10"/>
    <p:text>Use Huawei products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14:24:10.136" idx="1">
    <p:pos x="42654" y="-2145"/>
    <p:text>update placement of animation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14:26:42.205" idx="2">
    <p:pos x="10" y="10"/>
    <p:text>use Huawei product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7B9602-137D-4AB7-952E-1CE0E5EE0BE9}" type="doc">
      <dgm:prSet loTypeId="urn:microsoft.com/office/officeart/2005/8/layout/default#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E"/>
        </a:p>
      </dgm:t>
    </dgm:pt>
    <dgm:pt modelId="{F3F8E531-C174-494F-ABE1-0F3B151A7C41}">
      <dgm:prSet phldrT="[Text]"/>
      <dgm:spPr/>
      <dgm:t>
        <a:bodyPr/>
        <a:lstStyle/>
        <a:p>
          <a:r>
            <a:rPr lang="en-IE" dirty="0" smtClean="0"/>
            <a:t>High quality</a:t>
          </a:r>
          <a:endParaRPr lang="en-IE" dirty="0"/>
        </a:p>
      </dgm:t>
    </dgm:pt>
    <dgm:pt modelId="{068E8641-3CBF-486F-98BD-0C5947D09E8C}" type="parTrans" cxnId="{352869DD-7326-461B-8EAB-90122838E298}">
      <dgm:prSet/>
      <dgm:spPr/>
      <dgm:t>
        <a:bodyPr/>
        <a:lstStyle/>
        <a:p>
          <a:endParaRPr lang="en-IE"/>
        </a:p>
      </dgm:t>
    </dgm:pt>
    <dgm:pt modelId="{8DF24ECE-B97F-49B3-991C-8EA5791EF6B5}" type="sibTrans" cxnId="{352869DD-7326-461B-8EAB-90122838E298}">
      <dgm:prSet/>
      <dgm:spPr/>
      <dgm:t>
        <a:bodyPr/>
        <a:lstStyle/>
        <a:p>
          <a:endParaRPr lang="en-IE"/>
        </a:p>
      </dgm:t>
    </dgm:pt>
    <dgm:pt modelId="{DA7515AA-E7AA-4166-B897-F33420250096}">
      <dgm:prSet/>
      <dgm:spPr/>
      <dgm:t>
        <a:bodyPr/>
        <a:lstStyle/>
        <a:p>
          <a:r>
            <a:rPr lang="en-IE" dirty="0" smtClean="0"/>
            <a:t>Reduced time to market</a:t>
          </a:r>
          <a:endParaRPr lang="en-IE" dirty="0"/>
        </a:p>
      </dgm:t>
    </dgm:pt>
    <dgm:pt modelId="{2929C6F9-F27C-4B71-A910-84E800FF7CB3}" type="parTrans" cxnId="{DE084134-2D98-4BCF-9A49-3CAD9CE9B32B}">
      <dgm:prSet/>
      <dgm:spPr/>
      <dgm:t>
        <a:bodyPr/>
        <a:lstStyle/>
        <a:p>
          <a:endParaRPr lang="en-IE"/>
        </a:p>
      </dgm:t>
    </dgm:pt>
    <dgm:pt modelId="{5382AB9F-4C7A-48A5-8EBE-DBAEF36F689B}" type="sibTrans" cxnId="{DE084134-2D98-4BCF-9A49-3CAD9CE9B32B}">
      <dgm:prSet/>
      <dgm:spPr/>
      <dgm:t>
        <a:bodyPr/>
        <a:lstStyle/>
        <a:p>
          <a:endParaRPr lang="en-IE"/>
        </a:p>
      </dgm:t>
    </dgm:pt>
    <dgm:pt modelId="{09B557C9-A29C-492C-B85B-A8CDEAE488D0}">
      <dgm:prSet/>
      <dgm:spPr/>
      <dgm:t>
        <a:bodyPr/>
        <a:lstStyle/>
        <a:p>
          <a:r>
            <a:rPr lang="en-IE" dirty="0" smtClean="0"/>
            <a:t>Market dominance</a:t>
          </a:r>
          <a:endParaRPr lang="en-IE" dirty="0"/>
        </a:p>
      </dgm:t>
    </dgm:pt>
    <dgm:pt modelId="{81661A3A-1B43-4913-A635-03C5ECEC69AD}" type="parTrans" cxnId="{C0564AA4-D130-4F9B-A68B-5EA43DED0A03}">
      <dgm:prSet/>
      <dgm:spPr/>
      <dgm:t>
        <a:bodyPr/>
        <a:lstStyle/>
        <a:p>
          <a:endParaRPr lang="en-IE"/>
        </a:p>
      </dgm:t>
    </dgm:pt>
    <dgm:pt modelId="{AD51C467-9569-46FD-901E-AC5BE9A9F06A}" type="sibTrans" cxnId="{C0564AA4-D130-4F9B-A68B-5EA43DED0A03}">
      <dgm:prSet/>
      <dgm:spPr/>
      <dgm:t>
        <a:bodyPr/>
        <a:lstStyle/>
        <a:p>
          <a:endParaRPr lang="en-IE"/>
        </a:p>
      </dgm:t>
    </dgm:pt>
    <dgm:pt modelId="{7EFECBC9-E3C7-492F-A527-03A96500FE44}">
      <dgm:prSet/>
      <dgm:spPr/>
      <dgm:t>
        <a:bodyPr/>
        <a:lstStyle/>
        <a:p>
          <a:r>
            <a:rPr lang="en-IE" dirty="0" smtClean="0"/>
            <a:t>Market agility</a:t>
          </a:r>
          <a:endParaRPr lang="en-IE" dirty="0"/>
        </a:p>
      </dgm:t>
    </dgm:pt>
    <dgm:pt modelId="{E0AA7C53-3074-45A0-96CF-069AE65B187D}" type="parTrans" cxnId="{41CB1BD4-66E1-4A6C-8A0F-E8F4AA4BEDCD}">
      <dgm:prSet/>
      <dgm:spPr/>
      <dgm:t>
        <a:bodyPr/>
        <a:lstStyle/>
        <a:p>
          <a:endParaRPr lang="en-IE"/>
        </a:p>
      </dgm:t>
    </dgm:pt>
    <dgm:pt modelId="{A3ABD3C4-3762-417B-9C4F-2DB7E6A98598}" type="sibTrans" cxnId="{41CB1BD4-66E1-4A6C-8A0F-E8F4AA4BEDCD}">
      <dgm:prSet/>
      <dgm:spPr/>
      <dgm:t>
        <a:bodyPr/>
        <a:lstStyle/>
        <a:p>
          <a:endParaRPr lang="en-IE"/>
        </a:p>
      </dgm:t>
    </dgm:pt>
    <dgm:pt modelId="{C861C2E6-2A7A-43A9-8775-ACC1139A155B}">
      <dgm:prSet/>
      <dgm:spPr/>
      <dgm:t>
        <a:bodyPr/>
        <a:lstStyle/>
        <a:p>
          <a:r>
            <a:rPr lang="en-IE" dirty="0" smtClean="0"/>
            <a:t>Product alignment</a:t>
          </a:r>
          <a:endParaRPr lang="en-IE" dirty="0"/>
        </a:p>
      </dgm:t>
    </dgm:pt>
    <dgm:pt modelId="{F021F097-4256-44B0-982A-7AA83E8C2626}" type="parTrans" cxnId="{8127C984-9DA0-4D5A-8E46-7613CF99DD0B}">
      <dgm:prSet/>
      <dgm:spPr/>
      <dgm:t>
        <a:bodyPr/>
        <a:lstStyle/>
        <a:p>
          <a:endParaRPr lang="en-IE"/>
        </a:p>
      </dgm:t>
    </dgm:pt>
    <dgm:pt modelId="{FCA32B4D-61E9-4494-ACF8-8F768F645D92}" type="sibTrans" cxnId="{8127C984-9DA0-4D5A-8E46-7613CF99DD0B}">
      <dgm:prSet/>
      <dgm:spPr/>
      <dgm:t>
        <a:bodyPr/>
        <a:lstStyle/>
        <a:p>
          <a:endParaRPr lang="en-IE"/>
        </a:p>
      </dgm:t>
    </dgm:pt>
    <dgm:pt modelId="{33923BCC-3F03-41E5-8CF8-BB61F4A465BB}">
      <dgm:prSet/>
      <dgm:spPr/>
      <dgm:t>
        <a:bodyPr/>
        <a:lstStyle/>
        <a:p>
          <a:r>
            <a:rPr lang="en-IE" dirty="0" smtClean="0"/>
            <a:t>Low cost production</a:t>
          </a:r>
          <a:endParaRPr lang="en-IE" dirty="0"/>
        </a:p>
      </dgm:t>
    </dgm:pt>
    <dgm:pt modelId="{A6DB3F52-BDFA-4FFC-AF5E-DFC1F59BB53B}" type="parTrans" cxnId="{B083220B-222E-4051-B560-9CEA6ED31892}">
      <dgm:prSet/>
      <dgm:spPr/>
      <dgm:t>
        <a:bodyPr/>
        <a:lstStyle/>
        <a:p>
          <a:endParaRPr lang="en-IE"/>
        </a:p>
      </dgm:t>
    </dgm:pt>
    <dgm:pt modelId="{4DE26681-37D8-4A52-B5C7-82FF1173C552}" type="sibTrans" cxnId="{B083220B-222E-4051-B560-9CEA6ED31892}">
      <dgm:prSet/>
      <dgm:spPr/>
      <dgm:t>
        <a:bodyPr/>
        <a:lstStyle/>
        <a:p>
          <a:endParaRPr lang="en-IE"/>
        </a:p>
      </dgm:t>
    </dgm:pt>
    <dgm:pt modelId="{023066E0-923D-40A9-8099-DB44AF3CDBE1}">
      <dgm:prSet/>
      <dgm:spPr/>
      <dgm:t>
        <a:bodyPr/>
        <a:lstStyle/>
        <a:p>
          <a:r>
            <a:rPr lang="en-IE" dirty="0" smtClean="0"/>
            <a:t>Low cost maintenance</a:t>
          </a:r>
          <a:endParaRPr lang="en-IE" dirty="0"/>
        </a:p>
      </dgm:t>
    </dgm:pt>
    <dgm:pt modelId="{464DAD9D-418E-4638-BE65-A7CDD11ABB86}" type="parTrans" cxnId="{33D37CF1-67C0-436D-B555-9A058FE4FCA4}">
      <dgm:prSet/>
      <dgm:spPr/>
      <dgm:t>
        <a:bodyPr/>
        <a:lstStyle/>
        <a:p>
          <a:endParaRPr lang="en-IE"/>
        </a:p>
      </dgm:t>
    </dgm:pt>
    <dgm:pt modelId="{D26B3ADF-7CAC-4BB1-8827-DE6DB10BE38C}" type="sibTrans" cxnId="{33D37CF1-67C0-436D-B555-9A058FE4FCA4}">
      <dgm:prSet/>
      <dgm:spPr/>
      <dgm:t>
        <a:bodyPr/>
        <a:lstStyle/>
        <a:p>
          <a:endParaRPr lang="en-IE"/>
        </a:p>
      </dgm:t>
    </dgm:pt>
    <dgm:pt modelId="{CF1BF8B9-E7A2-4CA4-BA2C-71ABAEF7617F}">
      <dgm:prSet/>
      <dgm:spPr/>
      <dgm:t>
        <a:bodyPr/>
        <a:lstStyle/>
        <a:p>
          <a:r>
            <a:rPr lang="en-IE" dirty="0" smtClean="0"/>
            <a:t>Mass customization</a:t>
          </a:r>
          <a:endParaRPr lang="en-IE" dirty="0"/>
        </a:p>
      </dgm:t>
    </dgm:pt>
    <dgm:pt modelId="{C98C502B-C5FC-433C-989F-14297CD10D5D}" type="parTrans" cxnId="{795EBD8E-0CB2-410E-9F54-970DA713B694}">
      <dgm:prSet/>
      <dgm:spPr/>
      <dgm:t>
        <a:bodyPr/>
        <a:lstStyle/>
        <a:p>
          <a:endParaRPr lang="en-IE"/>
        </a:p>
      </dgm:t>
    </dgm:pt>
    <dgm:pt modelId="{265EB092-70B1-4F9C-9441-3168209FFD36}" type="sibTrans" cxnId="{795EBD8E-0CB2-410E-9F54-970DA713B694}">
      <dgm:prSet/>
      <dgm:spPr/>
      <dgm:t>
        <a:bodyPr/>
        <a:lstStyle/>
        <a:p>
          <a:endParaRPr lang="en-IE"/>
        </a:p>
      </dgm:t>
    </dgm:pt>
    <dgm:pt modelId="{21D354B5-7D96-449D-827D-5387517CCE74}">
      <dgm:prSet/>
      <dgm:spPr/>
      <dgm:t>
        <a:bodyPr/>
        <a:lstStyle/>
        <a:p>
          <a:r>
            <a:rPr lang="de-DE" dirty="0" smtClean="0"/>
            <a:t>Reduced maintenance effort</a:t>
          </a:r>
          <a:endParaRPr lang="en-IE" dirty="0"/>
        </a:p>
      </dgm:t>
    </dgm:pt>
    <dgm:pt modelId="{6421006F-0AA8-4D8C-B3FD-3B6D995201AF}" type="parTrans" cxnId="{3C10EE69-612E-4DF3-883C-A67D4BA80531}">
      <dgm:prSet/>
      <dgm:spPr/>
      <dgm:t>
        <a:bodyPr/>
        <a:lstStyle/>
        <a:p>
          <a:endParaRPr lang="en-IE"/>
        </a:p>
      </dgm:t>
    </dgm:pt>
    <dgm:pt modelId="{057EF211-11DA-498E-ACBA-337DB81D5C1D}" type="sibTrans" cxnId="{3C10EE69-612E-4DF3-883C-A67D4BA80531}">
      <dgm:prSet/>
      <dgm:spPr/>
      <dgm:t>
        <a:bodyPr/>
        <a:lstStyle/>
        <a:p>
          <a:endParaRPr lang="en-IE"/>
        </a:p>
      </dgm:t>
    </dgm:pt>
    <dgm:pt modelId="{E41B1E17-4921-4031-A6F6-AB96A7CAFD80}">
      <dgm:prSet phldrT="[Text]"/>
      <dgm:spPr/>
      <dgm:t>
        <a:bodyPr/>
        <a:lstStyle/>
        <a:p>
          <a:r>
            <a:rPr lang="en-IE" dirty="0" smtClean="0"/>
            <a:t>Improved Efficiency and Productivity</a:t>
          </a:r>
          <a:endParaRPr lang="en-IE" dirty="0"/>
        </a:p>
      </dgm:t>
    </dgm:pt>
    <dgm:pt modelId="{9CA47CF1-9C21-43F0-A18D-C3BCB865C710}" type="parTrans" cxnId="{D1ECE60F-79BC-4850-8E7B-AE1219C07617}">
      <dgm:prSet/>
      <dgm:spPr/>
      <dgm:t>
        <a:bodyPr/>
        <a:lstStyle/>
        <a:p>
          <a:endParaRPr lang="en-IE"/>
        </a:p>
      </dgm:t>
    </dgm:pt>
    <dgm:pt modelId="{128CF718-DB89-4873-AFE2-59F054788668}" type="sibTrans" cxnId="{D1ECE60F-79BC-4850-8E7B-AE1219C07617}">
      <dgm:prSet/>
      <dgm:spPr/>
      <dgm:t>
        <a:bodyPr/>
        <a:lstStyle/>
        <a:p>
          <a:endParaRPr lang="en-IE"/>
        </a:p>
      </dgm:t>
    </dgm:pt>
    <dgm:pt modelId="{E7CDC29C-8ED3-4CC8-856F-4082C75BA84A}" type="pres">
      <dgm:prSet presAssocID="{4B7B9602-137D-4AB7-952E-1CE0E5EE0BE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  <dgm:pt modelId="{E652C586-7A05-4B5F-B221-604E0AA1E0EE}" type="pres">
      <dgm:prSet presAssocID="{F3F8E531-C174-494F-ABE1-0F3B151A7C41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525811A8-47C1-4F14-B1C2-9B989755BBCF}" type="pres">
      <dgm:prSet presAssocID="{8DF24ECE-B97F-49B3-991C-8EA5791EF6B5}" presName="sibTrans" presStyleCnt="0"/>
      <dgm:spPr/>
      <dgm:t>
        <a:bodyPr/>
        <a:lstStyle/>
        <a:p>
          <a:endParaRPr lang="en-IE"/>
        </a:p>
      </dgm:t>
    </dgm:pt>
    <dgm:pt modelId="{51C628E9-503E-49B7-AA3F-58981981CF41}" type="pres">
      <dgm:prSet presAssocID="{DA7515AA-E7AA-4166-B897-F33420250096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94D25BB-B2FF-49F6-9158-5C38517B3DA1}" type="pres">
      <dgm:prSet presAssocID="{5382AB9F-4C7A-48A5-8EBE-DBAEF36F689B}" presName="sibTrans" presStyleCnt="0"/>
      <dgm:spPr/>
      <dgm:t>
        <a:bodyPr/>
        <a:lstStyle/>
        <a:p>
          <a:endParaRPr lang="en-IE"/>
        </a:p>
      </dgm:t>
    </dgm:pt>
    <dgm:pt modelId="{961EBE16-110C-4D27-A254-E231B1E91548}" type="pres">
      <dgm:prSet presAssocID="{09B557C9-A29C-492C-B85B-A8CDEAE488D0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CDD43D3E-D135-4DB0-BD7F-F2E21BB0D5EF}" type="pres">
      <dgm:prSet presAssocID="{AD51C467-9569-46FD-901E-AC5BE9A9F06A}" presName="sibTrans" presStyleCnt="0"/>
      <dgm:spPr/>
      <dgm:t>
        <a:bodyPr/>
        <a:lstStyle/>
        <a:p>
          <a:endParaRPr lang="en-IE"/>
        </a:p>
      </dgm:t>
    </dgm:pt>
    <dgm:pt modelId="{36B92C67-A831-4B7A-8773-FC76D23FC59E}" type="pres">
      <dgm:prSet presAssocID="{7EFECBC9-E3C7-492F-A527-03A96500FE44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318ABC3F-7678-463B-8434-03A62D380C13}" type="pres">
      <dgm:prSet presAssocID="{A3ABD3C4-3762-417B-9C4F-2DB7E6A98598}" presName="sibTrans" presStyleCnt="0"/>
      <dgm:spPr/>
      <dgm:t>
        <a:bodyPr/>
        <a:lstStyle/>
        <a:p>
          <a:endParaRPr lang="en-IE"/>
        </a:p>
      </dgm:t>
    </dgm:pt>
    <dgm:pt modelId="{4C47FF94-7ABB-46BD-A274-C80494DC8319}" type="pres">
      <dgm:prSet presAssocID="{C861C2E6-2A7A-43A9-8775-ACC1139A155B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3E47B80-C75C-4595-84F3-A17701053881}" type="pres">
      <dgm:prSet presAssocID="{FCA32B4D-61E9-4494-ACF8-8F768F645D92}" presName="sibTrans" presStyleCnt="0"/>
      <dgm:spPr/>
      <dgm:t>
        <a:bodyPr/>
        <a:lstStyle/>
        <a:p>
          <a:endParaRPr lang="en-IE"/>
        </a:p>
      </dgm:t>
    </dgm:pt>
    <dgm:pt modelId="{A4479259-7924-4A07-9927-C44E75FC0FD0}" type="pres">
      <dgm:prSet presAssocID="{33923BCC-3F03-41E5-8CF8-BB61F4A465BB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81EF00CA-EFFC-4F50-8BA1-4CFE618566E2}" type="pres">
      <dgm:prSet presAssocID="{4DE26681-37D8-4A52-B5C7-82FF1173C552}" presName="sibTrans" presStyleCnt="0"/>
      <dgm:spPr/>
      <dgm:t>
        <a:bodyPr/>
        <a:lstStyle/>
        <a:p>
          <a:endParaRPr lang="en-IE"/>
        </a:p>
      </dgm:t>
    </dgm:pt>
    <dgm:pt modelId="{3285CA25-7B9B-40E6-99C8-13A5B87ACC91}" type="pres">
      <dgm:prSet presAssocID="{023066E0-923D-40A9-8099-DB44AF3CDBE1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FCFD49CD-550C-4731-989F-08DEAB0D0BEF}" type="pres">
      <dgm:prSet presAssocID="{D26B3ADF-7CAC-4BB1-8827-DE6DB10BE38C}" presName="sibTrans" presStyleCnt="0"/>
      <dgm:spPr/>
      <dgm:t>
        <a:bodyPr/>
        <a:lstStyle/>
        <a:p>
          <a:endParaRPr lang="en-IE"/>
        </a:p>
      </dgm:t>
    </dgm:pt>
    <dgm:pt modelId="{CB929ADB-7591-442E-927E-DD08DFAB2125}" type="pres">
      <dgm:prSet presAssocID="{CF1BF8B9-E7A2-4CA4-BA2C-71ABAEF7617F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E31FDFE6-822B-4B49-AFC2-80B609F4ED3B}" type="pres">
      <dgm:prSet presAssocID="{265EB092-70B1-4F9C-9441-3168209FFD36}" presName="sibTrans" presStyleCnt="0"/>
      <dgm:spPr/>
      <dgm:t>
        <a:bodyPr/>
        <a:lstStyle/>
        <a:p>
          <a:endParaRPr lang="en-IE"/>
        </a:p>
      </dgm:t>
    </dgm:pt>
    <dgm:pt modelId="{E111B774-D4B5-4381-AE77-026177D927A8}" type="pres">
      <dgm:prSet presAssocID="{21D354B5-7D96-449D-827D-5387517CCE74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B749CB37-60A1-4F0E-9A3D-7376A25ADFB0}" type="pres">
      <dgm:prSet presAssocID="{057EF211-11DA-498E-ACBA-337DB81D5C1D}" presName="sibTrans" presStyleCnt="0"/>
      <dgm:spPr/>
      <dgm:t>
        <a:bodyPr/>
        <a:lstStyle/>
        <a:p>
          <a:endParaRPr lang="en-IE"/>
        </a:p>
      </dgm:t>
    </dgm:pt>
    <dgm:pt modelId="{3449C178-45FC-4D34-BD9D-0928B8DACD05}" type="pres">
      <dgm:prSet presAssocID="{E41B1E17-4921-4031-A6F6-AB96A7CAFD80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</dgm:ptLst>
  <dgm:cxnLst>
    <dgm:cxn modelId="{B083220B-222E-4051-B560-9CEA6ED31892}" srcId="{4B7B9602-137D-4AB7-952E-1CE0E5EE0BE9}" destId="{33923BCC-3F03-41E5-8CF8-BB61F4A465BB}" srcOrd="5" destOrd="0" parTransId="{A6DB3F52-BDFA-4FFC-AF5E-DFC1F59BB53B}" sibTransId="{4DE26681-37D8-4A52-B5C7-82FF1173C552}"/>
    <dgm:cxn modelId="{352869DD-7326-461B-8EAB-90122838E298}" srcId="{4B7B9602-137D-4AB7-952E-1CE0E5EE0BE9}" destId="{F3F8E531-C174-494F-ABE1-0F3B151A7C41}" srcOrd="0" destOrd="0" parTransId="{068E8641-3CBF-486F-98BD-0C5947D09E8C}" sibTransId="{8DF24ECE-B97F-49B3-991C-8EA5791EF6B5}"/>
    <dgm:cxn modelId="{E6FCFC5F-BB26-468A-A185-E5B7F5F57A94}" type="presOf" srcId="{C861C2E6-2A7A-43A9-8775-ACC1139A155B}" destId="{4C47FF94-7ABB-46BD-A274-C80494DC8319}" srcOrd="0" destOrd="0" presId="urn:microsoft.com/office/officeart/2005/8/layout/default#1"/>
    <dgm:cxn modelId="{412B0412-E81E-45A5-A810-5D5D45EB2E7D}" type="presOf" srcId="{F3F8E531-C174-494F-ABE1-0F3B151A7C41}" destId="{E652C586-7A05-4B5F-B221-604E0AA1E0EE}" srcOrd="0" destOrd="0" presId="urn:microsoft.com/office/officeart/2005/8/layout/default#1"/>
    <dgm:cxn modelId="{DA944763-A56E-4A9C-B13B-E2F5C27A4395}" type="presOf" srcId="{CF1BF8B9-E7A2-4CA4-BA2C-71ABAEF7617F}" destId="{CB929ADB-7591-442E-927E-DD08DFAB2125}" srcOrd="0" destOrd="0" presId="urn:microsoft.com/office/officeart/2005/8/layout/default#1"/>
    <dgm:cxn modelId="{4364A1FC-5F79-4F95-878A-CCCC39FF61BB}" type="presOf" srcId="{E41B1E17-4921-4031-A6F6-AB96A7CAFD80}" destId="{3449C178-45FC-4D34-BD9D-0928B8DACD05}" srcOrd="0" destOrd="0" presId="urn:microsoft.com/office/officeart/2005/8/layout/default#1"/>
    <dgm:cxn modelId="{8127C984-9DA0-4D5A-8E46-7613CF99DD0B}" srcId="{4B7B9602-137D-4AB7-952E-1CE0E5EE0BE9}" destId="{C861C2E6-2A7A-43A9-8775-ACC1139A155B}" srcOrd="4" destOrd="0" parTransId="{F021F097-4256-44B0-982A-7AA83E8C2626}" sibTransId="{FCA32B4D-61E9-4494-ACF8-8F768F645D92}"/>
    <dgm:cxn modelId="{5DCFA050-EA86-47F5-8180-4FCECB6464AE}" type="presOf" srcId="{4B7B9602-137D-4AB7-952E-1CE0E5EE0BE9}" destId="{E7CDC29C-8ED3-4CC8-856F-4082C75BA84A}" srcOrd="0" destOrd="0" presId="urn:microsoft.com/office/officeart/2005/8/layout/default#1"/>
    <dgm:cxn modelId="{388C0126-29C8-4895-A386-0606C4E12493}" type="presOf" srcId="{7EFECBC9-E3C7-492F-A527-03A96500FE44}" destId="{36B92C67-A831-4B7A-8773-FC76D23FC59E}" srcOrd="0" destOrd="0" presId="urn:microsoft.com/office/officeart/2005/8/layout/default#1"/>
    <dgm:cxn modelId="{41CB1BD4-66E1-4A6C-8A0F-E8F4AA4BEDCD}" srcId="{4B7B9602-137D-4AB7-952E-1CE0E5EE0BE9}" destId="{7EFECBC9-E3C7-492F-A527-03A96500FE44}" srcOrd="3" destOrd="0" parTransId="{E0AA7C53-3074-45A0-96CF-069AE65B187D}" sibTransId="{A3ABD3C4-3762-417B-9C4F-2DB7E6A98598}"/>
    <dgm:cxn modelId="{DE084134-2D98-4BCF-9A49-3CAD9CE9B32B}" srcId="{4B7B9602-137D-4AB7-952E-1CE0E5EE0BE9}" destId="{DA7515AA-E7AA-4166-B897-F33420250096}" srcOrd="1" destOrd="0" parTransId="{2929C6F9-F27C-4B71-A910-84E800FF7CB3}" sibTransId="{5382AB9F-4C7A-48A5-8EBE-DBAEF36F689B}"/>
    <dgm:cxn modelId="{C0564AA4-D130-4F9B-A68B-5EA43DED0A03}" srcId="{4B7B9602-137D-4AB7-952E-1CE0E5EE0BE9}" destId="{09B557C9-A29C-492C-B85B-A8CDEAE488D0}" srcOrd="2" destOrd="0" parTransId="{81661A3A-1B43-4913-A635-03C5ECEC69AD}" sibTransId="{AD51C467-9569-46FD-901E-AC5BE9A9F06A}"/>
    <dgm:cxn modelId="{3C10EE69-612E-4DF3-883C-A67D4BA80531}" srcId="{4B7B9602-137D-4AB7-952E-1CE0E5EE0BE9}" destId="{21D354B5-7D96-449D-827D-5387517CCE74}" srcOrd="8" destOrd="0" parTransId="{6421006F-0AA8-4D8C-B3FD-3B6D995201AF}" sibTransId="{057EF211-11DA-498E-ACBA-337DB81D5C1D}"/>
    <dgm:cxn modelId="{D1ECE60F-79BC-4850-8E7B-AE1219C07617}" srcId="{4B7B9602-137D-4AB7-952E-1CE0E5EE0BE9}" destId="{E41B1E17-4921-4031-A6F6-AB96A7CAFD80}" srcOrd="9" destOrd="0" parTransId="{9CA47CF1-9C21-43F0-A18D-C3BCB865C710}" sibTransId="{128CF718-DB89-4873-AFE2-59F054788668}"/>
    <dgm:cxn modelId="{A672C6E1-0D89-4EFF-BFAB-D6E5762AA041}" type="presOf" srcId="{DA7515AA-E7AA-4166-B897-F33420250096}" destId="{51C628E9-503E-49B7-AA3F-58981981CF41}" srcOrd="0" destOrd="0" presId="urn:microsoft.com/office/officeart/2005/8/layout/default#1"/>
    <dgm:cxn modelId="{795EBD8E-0CB2-410E-9F54-970DA713B694}" srcId="{4B7B9602-137D-4AB7-952E-1CE0E5EE0BE9}" destId="{CF1BF8B9-E7A2-4CA4-BA2C-71ABAEF7617F}" srcOrd="7" destOrd="0" parTransId="{C98C502B-C5FC-433C-989F-14297CD10D5D}" sibTransId="{265EB092-70B1-4F9C-9441-3168209FFD36}"/>
    <dgm:cxn modelId="{56F5A7CD-B1B0-42CC-AC80-3244B2FA2EF8}" type="presOf" srcId="{09B557C9-A29C-492C-B85B-A8CDEAE488D0}" destId="{961EBE16-110C-4D27-A254-E231B1E91548}" srcOrd="0" destOrd="0" presId="urn:microsoft.com/office/officeart/2005/8/layout/default#1"/>
    <dgm:cxn modelId="{575CAB3C-FF7B-4095-B921-8795D2081E0A}" type="presOf" srcId="{21D354B5-7D96-449D-827D-5387517CCE74}" destId="{E111B774-D4B5-4381-AE77-026177D927A8}" srcOrd="0" destOrd="0" presId="urn:microsoft.com/office/officeart/2005/8/layout/default#1"/>
    <dgm:cxn modelId="{A5F90295-E06D-4227-84BD-E34CE44ECA6B}" type="presOf" srcId="{023066E0-923D-40A9-8099-DB44AF3CDBE1}" destId="{3285CA25-7B9B-40E6-99C8-13A5B87ACC91}" srcOrd="0" destOrd="0" presId="urn:microsoft.com/office/officeart/2005/8/layout/default#1"/>
    <dgm:cxn modelId="{67EE42D7-B497-42DA-89E8-C35750E51D3C}" type="presOf" srcId="{33923BCC-3F03-41E5-8CF8-BB61F4A465BB}" destId="{A4479259-7924-4A07-9927-C44E75FC0FD0}" srcOrd="0" destOrd="0" presId="urn:microsoft.com/office/officeart/2005/8/layout/default#1"/>
    <dgm:cxn modelId="{33D37CF1-67C0-436D-B555-9A058FE4FCA4}" srcId="{4B7B9602-137D-4AB7-952E-1CE0E5EE0BE9}" destId="{023066E0-923D-40A9-8099-DB44AF3CDBE1}" srcOrd="6" destOrd="0" parTransId="{464DAD9D-418E-4638-BE65-A7CDD11ABB86}" sibTransId="{D26B3ADF-7CAC-4BB1-8827-DE6DB10BE38C}"/>
    <dgm:cxn modelId="{36873031-63AB-4ED0-829C-14C3AB9DE824}" type="presParOf" srcId="{E7CDC29C-8ED3-4CC8-856F-4082C75BA84A}" destId="{E652C586-7A05-4B5F-B221-604E0AA1E0EE}" srcOrd="0" destOrd="0" presId="urn:microsoft.com/office/officeart/2005/8/layout/default#1"/>
    <dgm:cxn modelId="{D507ABD0-F1CE-46F7-B4AA-1A2FF1599417}" type="presParOf" srcId="{E7CDC29C-8ED3-4CC8-856F-4082C75BA84A}" destId="{525811A8-47C1-4F14-B1C2-9B989755BBCF}" srcOrd="1" destOrd="0" presId="urn:microsoft.com/office/officeart/2005/8/layout/default#1"/>
    <dgm:cxn modelId="{65AEA4F7-8868-48A2-B7C6-E40AD15E325F}" type="presParOf" srcId="{E7CDC29C-8ED3-4CC8-856F-4082C75BA84A}" destId="{51C628E9-503E-49B7-AA3F-58981981CF41}" srcOrd="2" destOrd="0" presId="urn:microsoft.com/office/officeart/2005/8/layout/default#1"/>
    <dgm:cxn modelId="{DBE64A6B-CD77-4BDE-AE04-D507D7BC82A4}" type="presParOf" srcId="{E7CDC29C-8ED3-4CC8-856F-4082C75BA84A}" destId="{A94D25BB-B2FF-49F6-9158-5C38517B3DA1}" srcOrd="3" destOrd="0" presId="urn:microsoft.com/office/officeart/2005/8/layout/default#1"/>
    <dgm:cxn modelId="{FF31B6E9-A40E-49CB-A248-9B25834E6415}" type="presParOf" srcId="{E7CDC29C-8ED3-4CC8-856F-4082C75BA84A}" destId="{961EBE16-110C-4D27-A254-E231B1E91548}" srcOrd="4" destOrd="0" presId="urn:microsoft.com/office/officeart/2005/8/layout/default#1"/>
    <dgm:cxn modelId="{3688DAAD-5835-4F6A-8047-84985757BF4C}" type="presParOf" srcId="{E7CDC29C-8ED3-4CC8-856F-4082C75BA84A}" destId="{CDD43D3E-D135-4DB0-BD7F-F2E21BB0D5EF}" srcOrd="5" destOrd="0" presId="urn:microsoft.com/office/officeart/2005/8/layout/default#1"/>
    <dgm:cxn modelId="{A9C970B5-5A37-4DA6-9BF3-1DEF3930C43F}" type="presParOf" srcId="{E7CDC29C-8ED3-4CC8-856F-4082C75BA84A}" destId="{36B92C67-A831-4B7A-8773-FC76D23FC59E}" srcOrd="6" destOrd="0" presId="urn:microsoft.com/office/officeart/2005/8/layout/default#1"/>
    <dgm:cxn modelId="{8C99213B-6488-4001-8B35-086975890C3F}" type="presParOf" srcId="{E7CDC29C-8ED3-4CC8-856F-4082C75BA84A}" destId="{318ABC3F-7678-463B-8434-03A62D380C13}" srcOrd="7" destOrd="0" presId="urn:microsoft.com/office/officeart/2005/8/layout/default#1"/>
    <dgm:cxn modelId="{3F1104B7-C20B-44CD-B232-79BF6D8DACFE}" type="presParOf" srcId="{E7CDC29C-8ED3-4CC8-856F-4082C75BA84A}" destId="{4C47FF94-7ABB-46BD-A274-C80494DC8319}" srcOrd="8" destOrd="0" presId="urn:microsoft.com/office/officeart/2005/8/layout/default#1"/>
    <dgm:cxn modelId="{ECDC6B24-ED34-4D51-B05F-22A24DAF7890}" type="presParOf" srcId="{E7CDC29C-8ED3-4CC8-856F-4082C75BA84A}" destId="{A3E47B80-C75C-4595-84F3-A17701053881}" srcOrd="9" destOrd="0" presId="urn:microsoft.com/office/officeart/2005/8/layout/default#1"/>
    <dgm:cxn modelId="{D838218C-AEEA-40D3-8DB7-983581A1ABB4}" type="presParOf" srcId="{E7CDC29C-8ED3-4CC8-856F-4082C75BA84A}" destId="{A4479259-7924-4A07-9927-C44E75FC0FD0}" srcOrd="10" destOrd="0" presId="urn:microsoft.com/office/officeart/2005/8/layout/default#1"/>
    <dgm:cxn modelId="{F49E69A4-9BA3-4EFF-B2E8-24F68479D1A0}" type="presParOf" srcId="{E7CDC29C-8ED3-4CC8-856F-4082C75BA84A}" destId="{81EF00CA-EFFC-4F50-8BA1-4CFE618566E2}" srcOrd="11" destOrd="0" presId="urn:microsoft.com/office/officeart/2005/8/layout/default#1"/>
    <dgm:cxn modelId="{21D9B052-9597-4AF9-9D63-0C718DB4FB63}" type="presParOf" srcId="{E7CDC29C-8ED3-4CC8-856F-4082C75BA84A}" destId="{3285CA25-7B9B-40E6-99C8-13A5B87ACC91}" srcOrd="12" destOrd="0" presId="urn:microsoft.com/office/officeart/2005/8/layout/default#1"/>
    <dgm:cxn modelId="{6C8546B2-91E4-40FD-A43A-BDBC70E78C45}" type="presParOf" srcId="{E7CDC29C-8ED3-4CC8-856F-4082C75BA84A}" destId="{FCFD49CD-550C-4731-989F-08DEAB0D0BEF}" srcOrd="13" destOrd="0" presId="urn:microsoft.com/office/officeart/2005/8/layout/default#1"/>
    <dgm:cxn modelId="{7B909E6E-32D2-433E-8075-39EE348012C0}" type="presParOf" srcId="{E7CDC29C-8ED3-4CC8-856F-4082C75BA84A}" destId="{CB929ADB-7591-442E-927E-DD08DFAB2125}" srcOrd="14" destOrd="0" presId="urn:microsoft.com/office/officeart/2005/8/layout/default#1"/>
    <dgm:cxn modelId="{1DF5299C-DFCD-419E-9154-4A39DBF8680D}" type="presParOf" srcId="{E7CDC29C-8ED3-4CC8-856F-4082C75BA84A}" destId="{E31FDFE6-822B-4B49-AFC2-80B609F4ED3B}" srcOrd="15" destOrd="0" presId="urn:microsoft.com/office/officeart/2005/8/layout/default#1"/>
    <dgm:cxn modelId="{37CCE047-6A68-4413-B8A4-B889AFE96571}" type="presParOf" srcId="{E7CDC29C-8ED3-4CC8-856F-4082C75BA84A}" destId="{E111B774-D4B5-4381-AE77-026177D927A8}" srcOrd="16" destOrd="0" presId="urn:microsoft.com/office/officeart/2005/8/layout/default#1"/>
    <dgm:cxn modelId="{EBA60523-5FBA-449C-9427-10158DD00192}" type="presParOf" srcId="{E7CDC29C-8ED3-4CC8-856F-4082C75BA84A}" destId="{B749CB37-60A1-4F0E-9A3D-7376A25ADFB0}" srcOrd="17" destOrd="0" presId="urn:microsoft.com/office/officeart/2005/8/layout/default#1"/>
    <dgm:cxn modelId="{8F8E336A-53C7-4D5E-9A0E-7FE231E99036}" type="presParOf" srcId="{E7CDC29C-8ED3-4CC8-856F-4082C75BA84A}" destId="{3449C178-45FC-4D34-BD9D-0928B8DACD05}" srcOrd="1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F653D3-2B2F-47F8-8619-B8AD2E5A2F3A}" type="doc">
      <dgm:prSet loTypeId="urn:microsoft.com/office/officeart/2005/8/layout/default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7BECB094-D75E-4D4D-A8DD-D380412CE0B9}" type="pres">
      <dgm:prSet presAssocID="{CAF653D3-2B2F-47F8-8619-B8AD2E5A2F3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</dgm:ptLst>
  <dgm:cxnLst>
    <dgm:cxn modelId="{356BDD36-CA53-4AB4-AB71-C336449D3984}" type="presOf" srcId="{CAF653D3-2B2F-47F8-8619-B8AD2E5A2F3A}" destId="{7BECB094-D75E-4D4D-A8DD-D380412CE0B9}" srcOrd="0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2C586-7A05-4B5F-B221-604E0AA1E0EE}">
      <dsp:nvSpPr>
        <dsp:cNvPr id="0" name=""/>
        <dsp:cNvSpPr/>
      </dsp:nvSpPr>
      <dsp:spPr>
        <a:xfrm>
          <a:off x="2469" y="66411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High quality</a:t>
          </a:r>
          <a:endParaRPr lang="en-IE" sz="2300" kern="1200" dirty="0"/>
        </a:p>
      </dsp:txBody>
      <dsp:txXfrm>
        <a:off x="2469" y="664114"/>
        <a:ext cx="1959229" cy="1175537"/>
      </dsp:txXfrm>
    </dsp:sp>
    <dsp:sp modelId="{51C628E9-503E-49B7-AA3F-58981981CF41}">
      <dsp:nvSpPr>
        <dsp:cNvPr id="0" name=""/>
        <dsp:cNvSpPr/>
      </dsp:nvSpPr>
      <dsp:spPr>
        <a:xfrm>
          <a:off x="2157621" y="66411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Reduced time to market</a:t>
          </a:r>
          <a:endParaRPr lang="en-IE" sz="2300" kern="1200" dirty="0"/>
        </a:p>
      </dsp:txBody>
      <dsp:txXfrm>
        <a:off x="2157621" y="664114"/>
        <a:ext cx="1959229" cy="1175537"/>
      </dsp:txXfrm>
    </dsp:sp>
    <dsp:sp modelId="{961EBE16-110C-4D27-A254-E231B1E91548}">
      <dsp:nvSpPr>
        <dsp:cNvPr id="0" name=""/>
        <dsp:cNvSpPr/>
      </dsp:nvSpPr>
      <dsp:spPr>
        <a:xfrm>
          <a:off x="4312773" y="66411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dominance</a:t>
          </a:r>
          <a:endParaRPr lang="en-IE" sz="2300" kern="1200" dirty="0"/>
        </a:p>
      </dsp:txBody>
      <dsp:txXfrm>
        <a:off x="4312773" y="664114"/>
        <a:ext cx="1959229" cy="1175537"/>
      </dsp:txXfrm>
    </dsp:sp>
    <dsp:sp modelId="{36B92C67-A831-4B7A-8773-FC76D23FC59E}">
      <dsp:nvSpPr>
        <dsp:cNvPr id="0" name=""/>
        <dsp:cNvSpPr/>
      </dsp:nvSpPr>
      <dsp:spPr>
        <a:xfrm>
          <a:off x="6467926" y="664114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agility</a:t>
          </a:r>
          <a:endParaRPr lang="en-IE" sz="2300" kern="1200" dirty="0"/>
        </a:p>
      </dsp:txBody>
      <dsp:txXfrm>
        <a:off x="6467926" y="664114"/>
        <a:ext cx="1959229" cy="1175537"/>
      </dsp:txXfrm>
    </dsp:sp>
    <dsp:sp modelId="{4C47FF94-7ABB-46BD-A274-C80494DC8319}">
      <dsp:nvSpPr>
        <dsp:cNvPr id="0" name=""/>
        <dsp:cNvSpPr/>
      </dsp:nvSpPr>
      <dsp:spPr>
        <a:xfrm>
          <a:off x="2469" y="2035574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Product alignment</a:t>
          </a:r>
          <a:endParaRPr lang="en-IE" sz="2300" kern="1200" dirty="0"/>
        </a:p>
      </dsp:txBody>
      <dsp:txXfrm>
        <a:off x="2469" y="2035574"/>
        <a:ext cx="1959229" cy="1175537"/>
      </dsp:txXfrm>
    </dsp:sp>
    <dsp:sp modelId="{A4479259-7924-4A07-9927-C44E75FC0FD0}">
      <dsp:nvSpPr>
        <dsp:cNvPr id="0" name=""/>
        <dsp:cNvSpPr/>
      </dsp:nvSpPr>
      <dsp:spPr>
        <a:xfrm>
          <a:off x="2157621" y="203557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production</a:t>
          </a:r>
          <a:endParaRPr lang="en-IE" sz="2300" kern="1200" dirty="0"/>
        </a:p>
      </dsp:txBody>
      <dsp:txXfrm>
        <a:off x="2157621" y="2035574"/>
        <a:ext cx="1959229" cy="1175537"/>
      </dsp:txXfrm>
    </dsp:sp>
    <dsp:sp modelId="{3285CA25-7B9B-40E6-99C8-13A5B87ACC91}">
      <dsp:nvSpPr>
        <dsp:cNvPr id="0" name=""/>
        <dsp:cNvSpPr/>
      </dsp:nvSpPr>
      <dsp:spPr>
        <a:xfrm>
          <a:off x="4312773" y="203557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maintenance</a:t>
          </a:r>
          <a:endParaRPr lang="en-IE" sz="2300" kern="1200" dirty="0"/>
        </a:p>
      </dsp:txBody>
      <dsp:txXfrm>
        <a:off x="4312773" y="2035574"/>
        <a:ext cx="1959229" cy="1175537"/>
      </dsp:txXfrm>
    </dsp:sp>
    <dsp:sp modelId="{CB929ADB-7591-442E-927E-DD08DFAB2125}">
      <dsp:nvSpPr>
        <dsp:cNvPr id="0" name=""/>
        <dsp:cNvSpPr/>
      </dsp:nvSpPr>
      <dsp:spPr>
        <a:xfrm>
          <a:off x="6467926" y="203557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Mass customization</a:t>
          </a:r>
          <a:endParaRPr lang="en-IE" sz="2300" kern="1200" dirty="0"/>
        </a:p>
      </dsp:txBody>
      <dsp:txXfrm>
        <a:off x="6467926" y="2035574"/>
        <a:ext cx="1959229" cy="1175537"/>
      </dsp:txXfrm>
    </dsp:sp>
    <dsp:sp modelId="{E111B774-D4B5-4381-AE77-026177D927A8}">
      <dsp:nvSpPr>
        <dsp:cNvPr id="0" name=""/>
        <dsp:cNvSpPr/>
      </dsp:nvSpPr>
      <dsp:spPr>
        <a:xfrm>
          <a:off x="2157621" y="3407035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Reduced maintenance effort</a:t>
          </a:r>
          <a:endParaRPr lang="en-IE" sz="2300" kern="1200" dirty="0"/>
        </a:p>
      </dsp:txBody>
      <dsp:txXfrm>
        <a:off x="2157621" y="3407035"/>
        <a:ext cx="1959229" cy="1175537"/>
      </dsp:txXfrm>
    </dsp:sp>
    <dsp:sp modelId="{3449C178-45FC-4D34-BD9D-0928B8DACD05}">
      <dsp:nvSpPr>
        <dsp:cNvPr id="0" name=""/>
        <dsp:cNvSpPr/>
      </dsp:nvSpPr>
      <dsp:spPr>
        <a:xfrm>
          <a:off x="4312773" y="3407035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Improved Efficiency and Productivity</a:t>
          </a:r>
          <a:endParaRPr lang="en-IE" sz="2300" kern="1200" dirty="0"/>
        </a:p>
      </dsp:txBody>
      <dsp:txXfrm>
        <a:off x="4312773" y="3407035"/>
        <a:ext cx="1959229" cy="1175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03131-CEDD-6A4B-8140-43AFE3919756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06844-1F08-7F4D-801F-34BA7C4E3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93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F8978-BE92-4FE9-9C37-BC4F3A7A8902}" type="datetimeFigureOut">
              <a:rPr lang="en-IE" smtClean="0"/>
              <a:t>16/06/2019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AD4FE-DA3E-4339-B14B-0F5537A1F4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67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What do we see here?</a:t>
            </a:r>
            <a:r>
              <a:rPr lang="en-GB" dirty="0"/>
              <a:t> There’s a plane, an MRI scanner, a house, a car, …</a:t>
            </a:r>
          </a:p>
          <a:p>
            <a:r>
              <a:rPr lang="en-GB" dirty="0"/>
              <a:t>But what I actually see is software systems. Any system in our everyday life will become a software system.</a:t>
            </a:r>
          </a:p>
          <a:p>
            <a:endParaRPr lang="en-GB" dirty="0"/>
          </a:p>
          <a:p>
            <a:r>
              <a:rPr lang="en-GB" b="1" dirty="0"/>
              <a:t>Complex</a:t>
            </a:r>
          </a:p>
          <a:p>
            <a:r>
              <a:rPr lang="en-GB" dirty="0"/>
              <a:t>150 Mio LOC. One thousand times as much as …</a:t>
            </a:r>
          </a:p>
          <a:p>
            <a:r>
              <a:rPr lang="en-GB" dirty="0"/>
              <a:t>100 ECU, little computers</a:t>
            </a:r>
          </a:p>
          <a:p>
            <a:r>
              <a:rPr lang="en-GB" dirty="0"/>
              <a:t>Many different aspects to consider, e.g., fuel consumption, safety, cost of manufacturing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1" dirty="0"/>
              <a:t>How do we build </a:t>
            </a:r>
            <a:r>
              <a:rPr lang="en-GB" dirty="0"/>
              <a:t>such a complicated </a:t>
            </a:r>
            <a:r>
              <a:rPr lang="en-GB" dirty="0" smtClean="0"/>
              <a:t>system?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9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Did</a:t>
            </a:r>
            <a:r>
              <a:rPr lang="en-GB" baseline="0" dirty="0" smtClean="0"/>
              <a:t> not expand all the variants of </a:t>
            </a:r>
            <a:r>
              <a:rPr lang="en-GB" b="1" baseline="0" dirty="0" smtClean="0"/>
              <a:t>trucks and buses.</a:t>
            </a:r>
          </a:p>
          <a:p>
            <a:endParaRPr lang="en-GB" b="1" baseline="0" dirty="0" smtClean="0"/>
          </a:p>
          <a:p>
            <a:r>
              <a:rPr lang="en-GB" b="0" baseline="0" dirty="0" smtClean="0"/>
              <a:t>And that is just the current new models that you can buy right now. We are not even considering 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27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80871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8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15424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34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15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411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65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2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742951" y="1604841"/>
            <a:ext cx="7886700" cy="132556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Presenter </a:t>
            </a:r>
            <a:r>
              <a:rPr lang="en-US" dirty="0" smtClean="0"/>
              <a:t>Name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75062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13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(Large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8429625" cy="7047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1475" y="1097281"/>
            <a:ext cx="8429625" cy="52463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833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5573"/>
            <a:ext cx="7886700" cy="4351338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2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8650" y="2222500"/>
            <a:ext cx="7600950" cy="3465513"/>
          </a:xfrm>
        </p:spPr>
        <p:txBody>
          <a:bodyPr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SzPct val="110000"/>
              <a:buFontTx/>
              <a:buBlip>
                <a:blip r:embed="rId2"/>
              </a:buBlip>
              <a:defRPr lang="en-US" sz="28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12788" indent="-3508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008FBE"/>
              </a:buClr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IE" sz="2000" kern="1200" dirty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n-US" sz="28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6414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8650" y="2222500"/>
            <a:ext cx="7600950" cy="3465513"/>
          </a:xfrm>
          <a:solidFill>
            <a:srgbClr val="C61F3E"/>
          </a:solidFill>
        </p:spPr>
        <p:txBody>
          <a:bodyPr>
            <a:norm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SzPct val="110000"/>
              <a:buFontTx/>
              <a:buBlip>
                <a:blip r:embed="rId2"/>
              </a:buBlip>
              <a:tabLst>
                <a:tab pos="355600" algn="l"/>
              </a:tabLst>
              <a:defRPr lang="en-US" sz="2800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12788" indent="-3571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7913" indent="-355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IE" sz="2000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n-US" sz="28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000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0340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17DD6-3628-A24E-835F-B4CB23932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2356339" y="2268904"/>
            <a:ext cx="5503984" cy="1019175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8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126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0534"/>
            <a:ext cx="7886700" cy="7047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7281"/>
            <a:ext cx="7886700" cy="507968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IE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IE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fld id="{3497F705-7549-4BBA-AB48-E67F9F0EABE3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31666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1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497F705-7549-4BBA-AB48-E67F9F0EABE3}" type="slidenum">
              <a:rPr lang="en-IE" smtClean="0"/>
              <a:t>‹#›</a:t>
            </a:fld>
            <a:endParaRPr lang="en-I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7544" y="6021288"/>
            <a:ext cx="8208912" cy="360040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917"/>
            </a:lvl4pPr>
            <a:lvl5pPr marL="1523939" indent="0">
              <a:buNone/>
              <a:defRPr sz="875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70759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04925"/>
            <a:ext cx="7886700" cy="4801986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31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1141"/>
            <a:ext cx="9144000" cy="30855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6692750"/>
            <a:ext cx="388620" cy="126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179" y="-795383"/>
            <a:ext cx="1521341" cy="166752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6692750"/>
            <a:ext cx="30861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57950" y="6692750"/>
            <a:ext cx="20574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473893" y="6691057"/>
            <a:ext cx="2078264" cy="1686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2" r:id="rId4"/>
    <p:sldLayoutId id="2147483671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32.jpeg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32.jpeg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eg"/><Relationship Id="rId18" Type="http://schemas.openxmlformats.org/officeDocument/2006/relationships/image" Target="../media/image38.jpeg"/><Relationship Id="rId3" Type="http://schemas.openxmlformats.org/officeDocument/2006/relationships/image" Target="../media/image23.png"/><Relationship Id="rId21" Type="http://schemas.openxmlformats.org/officeDocument/2006/relationships/comments" Target="../comments/comment3.xml"/><Relationship Id="rId7" Type="http://schemas.openxmlformats.org/officeDocument/2006/relationships/image" Target="../media/image27.png"/><Relationship Id="rId12" Type="http://schemas.openxmlformats.org/officeDocument/2006/relationships/image" Target="../media/image32.jpeg"/><Relationship Id="rId17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jpeg"/><Relationship Id="rId20" Type="http://schemas.openxmlformats.org/officeDocument/2006/relationships/image" Target="../media/image4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5" Type="http://schemas.openxmlformats.org/officeDocument/2006/relationships/image" Target="../media/image35.jpeg"/><Relationship Id="rId10" Type="http://schemas.openxmlformats.org/officeDocument/2006/relationships/image" Target="../media/image30.png"/><Relationship Id="rId19" Type="http://schemas.openxmlformats.org/officeDocument/2006/relationships/image" Target="../media/image39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90158" y="1658118"/>
            <a:ext cx="595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E" sz="2400" dirty="0" smtClean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Product Line Engineering in Safety-critical Domains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Prerequisuites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smtClean="0"/>
              <a:t>Enabling technologies: configuration/assembly of products</a:t>
            </a:r>
            <a:br>
              <a:rPr lang="de-DE" dirty="0" smtClean="0"/>
            </a:br>
            <a:r>
              <a:rPr lang="de-DE" dirty="0" smtClean="0">
                <a:solidFill>
                  <a:schemeClr val="accent6"/>
                </a:solidFill>
              </a:rPr>
              <a:t>(e.g. for software: OO, components, binding, ...)</a:t>
            </a:r>
          </a:p>
          <a:p>
            <a:r>
              <a:rPr lang="de-DE" dirty="0" smtClean="0"/>
              <a:t>Process maturity</a:t>
            </a:r>
          </a:p>
          <a:p>
            <a:r>
              <a:rPr lang="de-DE" dirty="0" smtClean="0"/>
              <a:t>Domain</a:t>
            </a:r>
          </a:p>
          <a:p>
            <a:pPr lvl="1"/>
            <a:r>
              <a:rPr lang="de-DE" dirty="0" smtClean="0"/>
              <a:t>Stability</a:t>
            </a:r>
          </a:p>
          <a:p>
            <a:pPr lvl="1"/>
            <a:r>
              <a:rPr lang="de-DE" dirty="0" smtClean="0"/>
              <a:t>Expertise, predictive knowledge</a:t>
            </a:r>
          </a:p>
          <a:p>
            <a:r>
              <a:rPr lang="de-DE" dirty="0" smtClean="0"/>
              <a:t>Otherwise: return on investment not possible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3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sz="2800" smtClean="0"/>
              <a:t>2 Software Product Line Engineering</a:t>
            </a:r>
            <a:br>
              <a:rPr lang="en-IE" sz="2800" smtClean="0"/>
            </a:br>
            <a:r>
              <a:rPr lang="en-IE" sz="28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(Example of a Framework)</a:t>
            </a:r>
            <a:endParaRPr lang="de-DE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1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Engineering:</a:t>
            </a:r>
            <a:br>
              <a:rPr lang="en-GB" sz="2000" dirty="0"/>
            </a:br>
            <a:r>
              <a:rPr lang="en-GB" noProof="0" dirty="0" smtClean="0"/>
              <a:t>Domain Engineering</a:t>
            </a:r>
            <a:endParaRPr lang="en-GB" noProof="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5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Product Line Engineering:</a:t>
            </a:r>
            <a:br>
              <a:rPr lang="en-GB" sz="2000" dirty="0"/>
            </a:br>
            <a:r>
              <a:rPr lang="en-GB" noProof="0" dirty="0" smtClean="0"/>
              <a:t>Application Engineering</a:t>
            </a:r>
            <a:endParaRPr lang="en-GB" noProof="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4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Engineering:</a:t>
            </a:r>
            <a:br>
              <a:rPr lang="en-GB" sz="2000" dirty="0"/>
            </a:br>
            <a:r>
              <a:rPr lang="en-GB" dirty="0" smtClean="0"/>
              <a:t>Application Engineering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9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</a:t>
            </a:r>
            <a:br>
              <a:rPr lang="en-GB" sz="2000" dirty="0"/>
            </a:b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sp>
        <p:nvSpPr>
          <p:cNvPr id="11" name="Rectangular Callout 10"/>
          <p:cNvSpPr/>
          <p:nvPr/>
        </p:nvSpPr>
        <p:spPr>
          <a:xfrm>
            <a:off x="4431436" y="982215"/>
            <a:ext cx="1427962" cy="739348"/>
          </a:xfrm>
          <a:prstGeom prst="wedgeRectCallout">
            <a:avLst>
              <a:gd name="adj1" fmla="val 56036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Architecture</a:t>
            </a:r>
            <a:endParaRPr lang="en-GB" sz="1400" dirty="0"/>
          </a:p>
        </p:txBody>
      </p:sp>
      <p:sp>
        <p:nvSpPr>
          <p:cNvPr id="12" name="Rectangular Callout 11"/>
          <p:cNvSpPr/>
          <p:nvPr/>
        </p:nvSpPr>
        <p:spPr>
          <a:xfrm>
            <a:off x="6473393" y="982215"/>
            <a:ext cx="1427962" cy="739348"/>
          </a:xfrm>
          <a:prstGeom prst="wedgeRectCallout">
            <a:avLst>
              <a:gd name="adj1" fmla="val -43632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Assets</a:t>
            </a:r>
            <a:endParaRPr lang="en-GB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</a:t>
            </a:r>
            <a:br>
              <a:rPr lang="en-GB" sz="2000" dirty="0"/>
            </a:b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pic>
        <p:nvPicPr>
          <p:cNvPr id="5" name="Picture 2" descr="C:\d2\spl\presentations\2013-07-31-ModEvo(AdvisoryBoard)\figures\bwm par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1"/>
          <a:stretch/>
        </p:blipFill>
        <p:spPr bwMode="auto">
          <a:xfrm>
            <a:off x="7730786" y="2959982"/>
            <a:ext cx="1295632" cy="1129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 descr="C:\d2\splpm\collaborations\bmw\2011-05-16 Meeting Dublin\2011-05-16-BMW\media\BMW3_250px-BMW_E90_front_200903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8510" y="4885619"/>
            <a:ext cx="1268837" cy="686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09" y="2776384"/>
            <a:ext cx="1144656" cy="11296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d2\spl\presentations\2013-10-30-ModEvo(SFIReviewRehearsal)\figures\simplifiedFeatureModel-Configured.png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455628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2\spl\presentations\2013-10-30-ModEvo(SFIReviewRehearsal)\figures\simplifiedFeatureModel-Unconfigured.png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223883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/>
          <p:cNvSpPr/>
          <p:nvPr/>
        </p:nvSpPr>
        <p:spPr>
          <a:xfrm>
            <a:off x="4431436" y="953640"/>
            <a:ext cx="1427962" cy="739348"/>
          </a:xfrm>
          <a:prstGeom prst="wedgeRectCallout">
            <a:avLst>
              <a:gd name="adj1" fmla="val 56036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Architecture</a:t>
            </a:r>
            <a:endParaRPr lang="en-GB" sz="1400" dirty="0"/>
          </a:p>
        </p:txBody>
      </p:sp>
      <p:sp>
        <p:nvSpPr>
          <p:cNvPr id="14" name="Rectangular Callout 13"/>
          <p:cNvSpPr/>
          <p:nvPr/>
        </p:nvSpPr>
        <p:spPr>
          <a:xfrm>
            <a:off x="6473393" y="953640"/>
            <a:ext cx="1427962" cy="739348"/>
          </a:xfrm>
          <a:prstGeom prst="wedgeRectCallout">
            <a:avLst>
              <a:gd name="adj1" fmla="val -43632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Assets</a:t>
            </a:r>
            <a:endParaRPr lang="en-GB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</a:t>
            </a:r>
            <a:br>
              <a:rPr lang="en-GB" sz="2000" dirty="0"/>
            </a:b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pic>
        <p:nvPicPr>
          <p:cNvPr id="5" name="Picture 2" descr="C:\d2\spl\presentations\2013-07-31-ModEvo(AdvisoryBoard)\figures\bwm par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1"/>
          <a:stretch/>
        </p:blipFill>
        <p:spPr bwMode="auto">
          <a:xfrm>
            <a:off x="7730786" y="2959982"/>
            <a:ext cx="1295632" cy="1129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 descr="C:\d2\splpm\collaborations\bmw\2011-05-16 Meeting Dublin\2011-05-16-BMW\media\BMW3_250px-BMW_E90_front_200903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8510" y="4885619"/>
            <a:ext cx="1268837" cy="686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09" y="2776384"/>
            <a:ext cx="1144656" cy="11296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d2\spl\presentations\2013-10-30-ModEvo(SFIReviewRehearsal)\figures\simplifiedFeatureModel-Configured.png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455628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2\spl\presentations\2013-10-30-ModEvo(SFIReviewRehearsal)\figures\simplifiedFeatureModel-Unconfigured.png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223883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Right Arrow 1"/>
          <p:cNvSpPr/>
          <p:nvPr/>
        </p:nvSpPr>
        <p:spPr>
          <a:xfrm rot="235226">
            <a:off x="2252116" y="3070063"/>
            <a:ext cx="4772169" cy="3105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-Right Arrow 11"/>
          <p:cNvSpPr/>
          <p:nvPr/>
        </p:nvSpPr>
        <p:spPr>
          <a:xfrm rot="20834081">
            <a:off x="7564311" y="3019246"/>
            <a:ext cx="1048136" cy="3105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-Right Arrow 14"/>
          <p:cNvSpPr/>
          <p:nvPr/>
        </p:nvSpPr>
        <p:spPr>
          <a:xfrm rot="1091689">
            <a:off x="7459095" y="3497221"/>
            <a:ext cx="1048136" cy="3105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ular Callout 15"/>
          <p:cNvSpPr/>
          <p:nvPr/>
        </p:nvSpPr>
        <p:spPr>
          <a:xfrm>
            <a:off x="4236634" y="787641"/>
            <a:ext cx="1427962" cy="739348"/>
          </a:xfrm>
          <a:prstGeom prst="wedgeRectCallout">
            <a:avLst>
              <a:gd name="adj1" fmla="val 56036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Mapping required</a:t>
            </a:r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4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3 Transition to SPLE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Different Approaches to Product Lines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 smtClean="0"/>
              <a:t>Proactive</a:t>
            </a:r>
          </a:p>
          <a:p>
            <a:pPr lvl="1"/>
            <a:r>
              <a:rPr lang="de-DE" dirty="0" smtClean="0"/>
              <a:t>Develop </a:t>
            </a:r>
            <a:r>
              <a:rPr lang="de-DE" b="1" dirty="0" smtClean="0"/>
              <a:t>PL assets first</a:t>
            </a:r>
          </a:p>
          <a:p>
            <a:pPr lvl="1"/>
            <a:r>
              <a:rPr lang="de-DE" dirty="0" smtClean="0"/>
              <a:t>Scoping, predictable target segment required</a:t>
            </a:r>
          </a:p>
          <a:p>
            <a:pPr lvl="1"/>
            <a:r>
              <a:rPr lang="de-DE" dirty="0" smtClean="0"/>
              <a:t>Upfront investment</a:t>
            </a:r>
          </a:p>
          <a:p>
            <a:pPr lvl="1"/>
            <a:r>
              <a:rPr lang="de-DE" dirty="0" smtClean="0"/>
              <a:t>Opportunity to structure PL and architecture as a whole</a:t>
            </a:r>
          </a:p>
          <a:p>
            <a:r>
              <a:rPr lang="de-DE" dirty="0" smtClean="0"/>
              <a:t>Reactive </a:t>
            </a:r>
          </a:p>
          <a:p>
            <a:pPr lvl="1"/>
            <a:r>
              <a:rPr lang="de-DE" dirty="0" smtClean="0"/>
              <a:t>Develop </a:t>
            </a:r>
            <a:r>
              <a:rPr lang="de-DE" b="1" dirty="0" smtClean="0"/>
              <a:t>products first</a:t>
            </a:r>
          </a:p>
          <a:p>
            <a:pPr lvl="1"/>
            <a:r>
              <a:rPr lang="de-DE" dirty="0" smtClean="0"/>
              <a:t>Derive PL from products</a:t>
            </a:r>
          </a:p>
          <a:p>
            <a:pPr lvl="1"/>
            <a:r>
              <a:rPr lang="de-DE" dirty="0" smtClean="0"/>
              <a:t>Related approaches: Mining/Reverse Engineering</a:t>
            </a:r>
          </a:p>
          <a:p>
            <a:r>
              <a:rPr lang="de-DE" dirty="0" smtClean="0"/>
              <a:t>Incremental</a:t>
            </a:r>
          </a:p>
          <a:p>
            <a:pPr lvl="1"/>
            <a:r>
              <a:rPr lang="de-DE" dirty="0" smtClean="0"/>
              <a:t>Develop the PL in phases</a:t>
            </a:r>
          </a:p>
          <a:p>
            <a:pPr lvl="1"/>
            <a:r>
              <a:rPr lang="de-DE" dirty="0" smtClean="0"/>
              <a:t>Can be combine with both proactive and reactive approach</a:t>
            </a:r>
          </a:p>
          <a:p>
            <a:endParaRPr lang="de-DE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8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1 </a:t>
            </a:r>
            <a:r>
              <a:rPr lang="de-DE" dirty="0" smtClean="0"/>
              <a:t>Motivation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0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4 Variation/Automation </a:t>
            </a:r>
            <a:r>
              <a:rPr lang="de-DE" b="1" u="sng" smtClean="0"/>
              <a:t>and</a:t>
            </a:r>
            <a:r>
              <a:rPr lang="de-DE" smtClean="0"/>
              <a:t> Quality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5 Current Research</a:t>
            </a:r>
            <a:endParaRPr lang="en-I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" y="2460569"/>
            <a:ext cx="3045530" cy="191538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3</a:t>
            </a:fld>
            <a:endParaRPr lang="en-IE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15" y="2751827"/>
            <a:ext cx="3067544" cy="1936959"/>
          </a:xfrm>
        </p:spPr>
      </p:pic>
      <p:pic>
        <p:nvPicPr>
          <p:cNvPr id="23" name="Content Placeholder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1"/>
          <a:stretch/>
        </p:blipFill>
        <p:spPr>
          <a:xfrm>
            <a:off x="6095492" y="2455588"/>
            <a:ext cx="3051620" cy="1912595"/>
          </a:xfrm>
          <a:prstGeom prst="rect">
            <a:avLst/>
          </a:prstGeom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" b="3750"/>
          <a:stretch/>
        </p:blipFill>
        <p:spPr bwMode="auto">
          <a:xfrm>
            <a:off x="0" y="4375956"/>
            <a:ext cx="3054414" cy="191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4320"/>
            <a:ext cx="3072951" cy="1933752"/>
          </a:xfrm>
          <a:prstGeom prst="rect">
            <a:avLst/>
          </a:prstGeom>
        </p:spPr>
      </p:pic>
      <p:pic>
        <p:nvPicPr>
          <p:cNvPr id="16" name="Picture 12" descr="Image result for elevator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3" b="2986"/>
          <a:stretch/>
        </p:blipFill>
        <p:spPr bwMode="auto">
          <a:xfrm>
            <a:off x="6093778" y="4368182"/>
            <a:ext cx="3053334" cy="1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factory automa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r="6617"/>
          <a:stretch/>
        </p:blipFill>
        <p:spPr bwMode="auto">
          <a:xfrm>
            <a:off x="3039364" y="4376385"/>
            <a:ext cx="3054414" cy="192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b="14615"/>
          <a:stretch/>
        </p:blipFill>
        <p:spPr>
          <a:xfrm>
            <a:off x="6083237" y="527989"/>
            <a:ext cx="3081405" cy="19243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3046666" y="528056"/>
            <a:ext cx="3052700" cy="1930017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5823426" y="1051866"/>
            <a:ext cx="2599944" cy="1565459"/>
          </a:xfrm>
          <a:prstGeom prst="wedgeRectCallout">
            <a:avLst>
              <a:gd name="adj1" fmla="val -72801"/>
              <a:gd name="adj2" fmla="val 9087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~100 </a:t>
            </a:r>
            <a:r>
              <a:rPr lang="de-DE" sz="2800" dirty="0">
                <a:solidFill>
                  <a:schemeClr val="tx1"/>
                </a:solidFill>
              </a:rPr>
              <a:t>ECUs</a:t>
            </a:r>
            <a:br>
              <a:rPr lang="de-DE" sz="2800" dirty="0">
                <a:solidFill>
                  <a:schemeClr val="tx1"/>
                </a:solidFill>
              </a:rPr>
            </a:br>
            <a:r>
              <a:rPr lang="de-DE" sz="1100" dirty="0">
                <a:solidFill>
                  <a:schemeClr val="tx1"/>
                </a:solidFill>
              </a:rPr>
              <a:t>(Electronic Control Units)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974312" y="1073976"/>
            <a:ext cx="2599944" cy="1565459"/>
          </a:xfrm>
          <a:prstGeom prst="wedgeRectCallout">
            <a:avLst>
              <a:gd name="adj1" fmla="val 54697"/>
              <a:gd name="adj2" fmla="val 9321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~150 Million lines of </a:t>
            </a:r>
            <a:r>
              <a:rPr lang="de-DE" sz="2800" dirty="0">
                <a:solidFill>
                  <a:schemeClr val="tx1"/>
                </a:solidFill>
              </a:rPr>
              <a:t>code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Many Variants</a:t>
            </a:r>
            <a:endParaRPr lang="en-GB" noProof="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173827"/>
            <a:ext cx="8429625" cy="3092959"/>
          </a:xfrm>
        </p:spPr>
      </p:pic>
      <p:sp>
        <p:nvSpPr>
          <p:cNvPr id="3" name="Rectangle 2"/>
          <p:cNvSpPr/>
          <p:nvPr/>
        </p:nvSpPr>
        <p:spPr>
          <a:xfrm>
            <a:off x="0" y="571500"/>
            <a:ext cx="9144000" cy="5715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728973" y="6020594"/>
            <a:ext cx="33425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6"/>
                </a:solidFill>
              </a:rPr>
              <a:t>Source: Product info and configurators on http://www.mercedes.de</a:t>
            </a:r>
            <a:endParaRPr lang="en-US" sz="9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7300" y="73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-0.51164 -2.566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90" y="-12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Origin </a:t>
            </a:r>
            <a:r>
              <a:rPr lang="de-DE" smtClean="0"/>
              <a:t>of </a:t>
            </a:r>
            <a:r>
              <a:rPr lang="de-DE" smtClean="0"/>
              <a:t>Product Lines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Sucessful </a:t>
            </a:r>
            <a:r>
              <a:rPr lang="de-DE" sz="2000"/>
              <a:t>Product </a:t>
            </a:r>
            <a:r>
              <a:rPr lang="de-DE" sz="2000" smtClean="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 dirty="0"/>
              <a:t>More </a:t>
            </a:r>
            <a:r>
              <a:rPr lang="de-DE" sz="2000"/>
              <a:t>Products </a:t>
            </a:r>
            <a:r>
              <a:rPr lang="de-DE" sz="200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 dirty="0"/>
              <a:t>Product Portfolio</a:t>
            </a:r>
          </a:p>
          <a:p>
            <a:r>
              <a:rPr lang="de-DE" sz="2000" dirty="0"/>
              <a:t>Few systems are truely unique</a:t>
            </a:r>
          </a:p>
          <a:p>
            <a:r>
              <a:rPr lang="de-DE" sz="2000" u="sng" dirty="0"/>
              <a:t>Strategic</a:t>
            </a:r>
            <a:r>
              <a:rPr lang="de-DE" sz="2000" dirty="0"/>
              <a:t> Reuse</a:t>
            </a:r>
          </a:p>
        </p:txBody>
      </p:sp>
      <p:pic>
        <p:nvPicPr>
          <p:cNvPr id="5" name="Picture 22" descr="C:\d2\spl\presentations\2010-11-25-CSET2\splOverview\SPLs\cars\smart_cabrio_puls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1625" y="3364830"/>
            <a:ext cx="1267522" cy="967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3" descr="C:\d2\spl\presentations\2010-11-25-CSET2\splOverview\SPLs\cars\smart_pul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1700" y="3368994"/>
            <a:ext cx="1263358" cy="959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5" descr="C:\d2\spl\presentations\2010-11-25-CSET2\splOverview\SPLs\cars\smart_cabrio_pass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5714" y="3364830"/>
            <a:ext cx="1275017" cy="967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4" descr="C:\d2\spl\presentations\2010-11-25-CSET2\splOverview\SPLs\cars\smart_pass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7298" y="3362748"/>
            <a:ext cx="1275016" cy="97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Product Lines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42021" y="1868828"/>
            <a:ext cx="6510300" cy="3690327"/>
            <a:chOff x="216024" y="1052736"/>
            <a:chExt cx="8660347" cy="4932448"/>
          </a:xfrm>
        </p:grpSpPr>
        <p:pic>
          <p:nvPicPr>
            <p:cNvPr id="22" name="Picture 6" descr="C:\d2\spl\presentations\2010-11-25-CSET2\splOverview\SPLs\Phones\c5-03_graphit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24" y="1052736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1" name="Picture 7" descr="C:\d2\spl\presentations\2010-11-25-CSET2\splOverview\SPLs\Phones\nokia_e7_silver_whit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1912" y="1436779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2" name="Picture 8" descr="C:\d2\spl\presentations\2010-11-25-CSET2\splOverview\SPLs\Phones\nokia_5250_titanium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47800" y="1820822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3" name="Picture 9" descr="C:\d2\spl\presentations\2010-11-25-CSET2\splOverview\SPLs\Phones\c3_silv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763688" y="2204864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4" name="Picture 17" descr="C:\d2\spl\presentations\2010-11-25-CSET2\splOverview\SPLs\ECommerce\hp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860032" y="1124744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5" name="Picture 16" descr="C:\d2\spl\presentations\2010-11-25-CSET2\splOverview\SPLs\ECommerce\wine_store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339704" y="1580795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6" name="Picture 15" descr="C:\d2\spl\presentations\2010-11-25-CSET2\splOverview\SPLs\ECommerce\xerox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819376" y="2036846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7" name="Picture 14" descr="C:\d2\spl\presentations\2010-11-25-CSET2\splOverview\SPLs\ECommerce\eu_bookshop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299047" y="2492896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8" name="Picture 14" descr="C:\d2\splpm\collaborations\bmw\2011-05-16 Meeting Dublin\2011-05-16-BMW\media\BMW1_250px-BMW_E81_front_20080719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67544" y="4077072"/>
              <a:ext cx="143312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9" name="Picture 15" descr="C:\d2\splpm\collaborations\bmw\2011-05-16 Meeting Dublin\2011-05-16-BMW\media\BMW3_250px-BMW_E90_front_20090301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134251" y="4077072"/>
              <a:ext cx="1655170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Picture 16" descr="C:\d2\splpm\collaborations\bmw\2011-05-16 Meeting Dublin\2011-05-16-BMW\media\BMW5_250px-BMW_530d_(F10)_front_20100410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023007" y="4077072"/>
              <a:ext cx="1490066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1" name="Picture 17" descr="C:\d2\splpm\collaborations\bmw\2011-05-16 Meeting Dublin\2011-05-16-BMW\media\BMW6_250px-BMW_645i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512160" y="4077072"/>
              <a:ext cx="136421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2" name="Picture 18" descr="C:\d2\splpm\collaborations\bmw\2011-05-16 Meeting Dublin\2011-05-16-BMW\media\BMW7_250px-2010_BMW_750i_--_03-14-2010.jp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67544" y="5085184"/>
              <a:ext cx="1666667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3" name="Picture 19" descr="C:\d2\splpm\collaborations\bmw\2011-05-16 Meeting Dublin\2011-05-16-BMW\media\BMWGT_250px-BMW_550i_GT_--_04-10-2011_1.jp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5746659" y="4077072"/>
              <a:ext cx="1531915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4" name="Picture 20" descr="C:\d2\splpm\collaborations\bmw\2011-05-16 Meeting Dublin\2011-05-16-BMW\media\BMWX1_250px-BMW_X1_sDrive18d.JP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329206" y="5085184"/>
              <a:ext cx="1490066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5" name="Picture 21" descr="C:\d2\splpm\collaborations\bmw\2011-05-16 Meeting Dublin\2011-05-16-BMW\media\BMWX3_250px-2011_BMW_X3_--_2011_DC.jp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014267" y="5085184"/>
              <a:ext cx="1451613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6" name="Picture 22" descr="C:\d2\splpm\collaborations\bmw\2011-05-16 Meeting Dublin\2011-05-16-BMW\media\BMWX5_250px-BMW_X5_4.8i_--_04-22-2010.jpg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5660875" y="5085184"/>
              <a:ext cx="159645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7" name="Picture 23" descr="C:\d2\splpm\collaborations\bmw\2011-05-16 Meeting Dublin\2011-05-16-BMW\media\BMWX6_250px-2009_BMW_X6_xDrive35i.jpg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7452320" y="5085184"/>
              <a:ext cx="142405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7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Product </a:t>
            </a:r>
            <a:r>
              <a:rPr lang="de-DE" smtClean="0"/>
              <a:t>Lines</a:t>
            </a:r>
            <a:endParaRPr lang="en-IE" dirty="0"/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28" y="1096963"/>
            <a:ext cx="7141118" cy="5246687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71475" y="6235318"/>
            <a:ext cx="6842125" cy="300038"/>
          </a:xfrm>
        </p:spPr>
        <p:txBody>
          <a:bodyPr/>
          <a:lstStyle/>
          <a:p>
            <a:pPr marL="0" indent="0">
              <a:buNone/>
            </a:pPr>
            <a:r>
              <a:rPr lang="de-DE" sz="1200" dirty="0"/>
              <a:t>[Clements and Northrop 2002]</a:t>
            </a:r>
          </a:p>
          <a:p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2231741" y="608687"/>
            <a:ext cx="2400267" cy="900100"/>
          </a:xfrm>
          <a:prstGeom prst="wedgeRectCallout">
            <a:avLst>
              <a:gd name="adj1" fmla="val 1155"/>
              <a:gd name="adj2" fmla="val 9217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Sharing a common, </a:t>
            </a:r>
            <a:r>
              <a:rPr lang="en-IE" sz="2000" b="1" dirty="0"/>
              <a:t>managed</a:t>
            </a:r>
            <a:r>
              <a:rPr lang="en-IE" sz="2000" dirty="0"/>
              <a:t> set of features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4872033" y="610791"/>
            <a:ext cx="3420381" cy="897996"/>
          </a:xfrm>
          <a:prstGeom prst="wedgeRectCallout">
            <a:avLst>
              <a:gd name="adj1" fmla="val -38167"/>
              <a:gd name="adj2" fmla="val 9661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Developed from a common set of core assets in a prescribed </a:t>
            </a:r>
            <a:r>
              <a:rPr lang="en-IE" sz="2000"/>
              <a:t>way </a:t>
            </a:r>
            <a:r>
              <a:rPr lang="en-IE" sz="2000" smtClean="0"/>
              <a:t>(</a:t>
            </a:r>
            <a:r>
              <a:rPr lang="en-IE" sz="2000" b="1" u="sng" smtClean="0"/>
              <a:t>strategic</a:t>
            </a:r>
            <a:r>
              <a:rPr lang="en-IE" sz="2000" smtClean="0"/>
              <a:t> reuse</a:t>
            </a:r>
            <a:r>
              <a:rPr lang="en-IE" sz="2000" dirty="0"/>
              <a:t>)</a:t>
            </a:r>
            <a:endParaRPr lang="en-IE" sz="2000" dirty="0"/>
          </a:p>
        </p:txBody>
      </p:sp>
      <p:sp>
        <p:nvSpPr>
          <p:cNvPr id="12" name="Rectangular Callout 11"/>
          <p:cNvSpPr/>
          <p:nvPr/>
        </p:nvSpPr>
        <p:spPr>
          <a:xfrm>
            <a:off x="5412094" y="4629133"/>
            <a:ext cx="2400267" cy="900100"/>
          </a:xfrm>
          <a:prstGeom prst="wedgeRectCallout">
            <a:avLst>
              <a:gd name="adj1" fmla="val -74965"/>
              <a:gd name="adj2" fmla="val -4435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Set of software intensive systems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5892148" y="1891608"/>
            <a:ext cx="2400267" cy="900100"/>
          </a:xfrm>
          <a:prstGeom prst="wedgeRectCallout">
            <a:avLst>
              <a:gd name="adj1" fmla="val -51876"/>
              <a:gd name="adj2" fmla="val 12110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Targeting a market segment </a:t>
            </a:r>
            <a:r>
              <a:rPr lang="en-IE" sz="2000" dirty="0"/>
              <a:t>(scope</a:t>
            </a:r>
            <a:r>
              <a:rPr lang="en-IE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1668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8</a:t>
            </a:fld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Benefits </a:t>
            </a:r>
            <a:r>
              <a:rPr lang="en-GB" noProof="0" dirty="0" smtClean="0"/>
              <a:t>of Product</a:t>
            </a:r>
            <a:r>
              <a:rPr lang="en-GB" dirty="0" smtClean="0"/>
              <a:t> Lines</a:t>
            </a:r>
            <a:endParaRPr lang="en-GB" noProof="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71475" y="1096963"/>
          <a:ext cx="842962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71475" y="6043613"/>
            <a:ext cx="7523162" cy="300037"/>
          </a:xfrm>
        </p:spPr>
        <p:txBody>
          <a:bodyPr/>
          <a:lstStyle/>
          <a:p>
            <a:pPr marL="0" indent="0">
              <a:buNone/>
            </a:pPr>
            <a:r>
              <a:rPr lang="en-IE" sz="1200" dirty="0" smtClean="0"/>
              <a:t>[Clements </a:t>
            </a:r>
            <a:r>
              <a:rPr lang="en-IE" sz="1200" dirty="0"/>
              <a:t>and Northrop 2002, Northrop </a:t>
            </a:r>
            <a:r>
              <a:rPr lang="en-IE" sz="1200" dirty="0" smtClean="0"/>
              <a:t>2008]</a:t>
            </a:r>
            <a:endParaRPr lang="en-IE" sz="1200" dirty="0"/>
          </a:p>
          <a:p>
            <a:endParaRPr lang="en-IE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5352087" y="2708920"/>
          <a:ext cx="1800200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06431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Other effects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Scalability and complexity </a:t>
            </a:r>
            <a:r>
              <a:rPr lang="de-DE" dirty="0"/>
              <a:t>handling</a:t>
            </a:r>
          </a:p>
          <a:p>
            <a:r>
              <a:rPr lang="de-DE" dirty="0"/>
              <a:t>Managment of </a:t>
            </a:r>
            <a:r>
              <a:rPr lang="de-DE" dirty="0" smtClean="0"/>
              <a:t>evolution</a:t>
            </a:r>
          </a:p>
          <a:p>
            <a:r>
              <a:rPr lang="de-DE" dirty="0" smtClean="0"/>
              <a:t>Improved cost and time estimation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4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roResearchCentretemplate2015-Final">
  <a:themeElements>
    <a:clrScheme name="Ler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1BA"/>
      </a:accent1>
      <a:accent2>
        <a:srgbClr val="80BF00"/>
      </a:accent2>
      <a:accent3>
        <a:srgbClr val="C6203E"/>
      </a:accent3>
      <a:accent4>
        <a:srgbClr val="FFC000"/>
      </a:accent4>
      <a:accent5>
        <a:srgbClr val="18222E"/>
      </a:accent5>
      <a:accent6>
        <a:srgbClr val="A6A5A4"/>
      </a:accent6>
      <a:hlink>
        <a:srgbClr val="0563C1"/>
      </a:hlink>
      <a:folHlink>
        <a:srgbClr val="954F72"/>
      </a:folHlink>
    </a:clrScheme>
    <a:fontScheme name="Lero Heading">
      <a:majorFont>
        <a:latin typeface="Open Sans Semibold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2019 v4" id="{2C991EC2-3F88-4008-8E4B-D4054DD0CF5D}" vid="{2421E539-9E20-4DD8-AC7E-8F64509B70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463970EDFEC14598C55BE3833CACBF" ma:contentTypeVersion="1" ma:contentTypeDescription="Create a new document." ma:contentTypeScope="" ma:versionID="2ef77c9b7df055b5155b0e781bc2e184">
  <xsd:schema xmlns:xsd="http://www.w3.org/2001/XMLSchema" xmlns:xs="http://www.w3.org/2001/XMLSchema" xmlns:p="http://schemas.microsoft.com/office/2006/metadata/properties" xmlns:ns2="f92c9bd5-142d-4893-82de-a0401813c99a" targetNamespace="http://schemas.microsoft.com/office/2006/metadata/properties" ma:root="true" ma:fieldsID="f5e8a60c7dba2e8666b44dc9613f2a1c" ns2:_="">
    <xsd:import namespace="f92c9bd5-142d-4893-82de-a0401813c99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2c9bd5-142d-4893-82de-a0401813c99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03E0B9-818F-4276-A0FE-E2EC13987A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CBA8A0-4019-4192-8CDB-CF88E6962B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2c9bd5-142d-4893-82de-a0401813c9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ED4B75-D4E8-417C-A10E-053147B738E5}">
  <ds:schemaRefs>
    <ds:schemaRef ds:uri="http://schemas.microsoft.com/office/2006/metadata/properties"/>
    <ds:schemaRef ds:uri="http://schemas.microsoft.com/office/2006/documentManagement/types"/>
    <ds:schemaRef ds:uri="f92c9bd5-142d-4893-82de-a0401813c99a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Template 2019 v4</Template>
  <TotalTime>1084</TotalTime>
  <Words>397</Words>
  <Application>Microsoft Office PowerPoint</Application>
  <PresentationFormat>On-screen Show (4:3)</PresentationFormat>
  <Paragraphs>108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Open Sans</vt:lpstr>
      <vt:lpstr>Open Sans Semibold</vt:lpstr>
      <vt:lpstr>Symbol</vt:lpstr>
      <vt:lpstr>LeroResearchCentretemplate2015-Final</vt:lpstr>
      <vt:lpstr>Software Product Line Engineering in Safety-critical Domains</vt:lpstr>
      <vt:lpstr>1 Motivation</vt:lpstr>
      <vt:lpstr>PowerPoint Presentation</vt:lpstr>
      <vt:lpstr>Many Variants</vt:lpstr>
      <vt:lpstr>Origin of Product Lines</vt:lpstr>
      <vt:lpstr>Product Lines</vt:lpstr>
      <vt:lpstr>Product Lines</vt:lpstr>
      <vt:lpstr>Benefits of Product Lines</vt:lpstr>
      <vt:lpstr>Other effects</vt:lpstr>
      <vt:lpstr>Prerequisuites</vt:lpstr>
      <vt:lpstr>2 Software Product Line Engineering (Example of a Framework)</vt:lpstr>
      <vt:lpstr>Product Line Engineering: Domain Engineering</vt:lpstr>
      <vt:lpstr>Product Line Engineering: Application Engineering</vt:lpstr>
      <vt:lpstr>Product Line Engineering: Application Engineering</vt:lpstr>
      <vt:lpstr>Product Line Engineering </vt:lpstr>
      <vt:lpstr>Product Line Engineering </vt:lpstr>
      <vt:lpstr>Product Line Engineering </vt:lpstr>
      <vt:lpstr>3 Transition to SPLE</vt:lpstr>
      <vt:lpstr>Different Approaches to Product Lines</vt:lpstr>
      <vt:lpstr>4 Variation/Automation and Quality</vt:lpstr>
      <vt:lpstr>5 Current Research</vt:lpstr>
      <vt:lpstr>PowerPoint Presentation</vt:lpstr>
    </vt:vector>
  </TitlesOfParts>
  <Manager/>
  <Company>University of Limerick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GB</dc:creator>
  <cp:keywords/>
  <dc:description/>
  <cp:lastModifiedBy>GB</cp:lastModifiedBy>
  <cp:revision>15</cp:revision>
  <cp:lastPrinted>2017-04-04T15:19:26Z</cp:lastPrinted>
  <dcterms:created xsi:type="dcterms:W3CDTF">2019-06-16T21:24:07Z</dcterms:created>
  <dcterms:modified xsi:type="dcterms:W3CDTF">2019-06-17T15:29:55Z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0x01010065463970EDFEC14598C55BE3833CACBF</vt:lpwstr>
  </property>
</Properties>
</file>